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80" r:id="rId3"/>
    <p:sldId id="289" r:id="rId4"/>
    <p:sldId id="337" r:id="rId5"/>
    <p:sldId id="336" r:id="rId6"/>
    <p:sldId id="259" r:id="rId7"/>
    <p:sldId id="338" r:id="rId8"/>
    <p:sldId id="260" r:id="rId9"/>
    <p:sldId id="262" r:id="rId10"/>
    <p:sldId id="263" r:id="rId11"/>
    <p:sldId id="264" r:id="rId12"/>
    <p:sldId id="265" r:id="rId13"/>
    <p:sldId id="339" r:id="rId14"/>
    <p:sldId id="266" r:id="rId15"/>
    <p:sldId id="267" r:id="rId16"/>
    <p:sldId id="311" r:id="rId17"/>
    <p:sldId id="312" r:id="rId18"/>
    <p:sldId id="313" r:id="rId19"/>
    <p:sldId id="314" r:id="rId20"/>
    <p:sldId id="315" r:id="rId21"/>
    <p:sldId id="316" r:id="rId22"/>
    <p:sldId id="268" r:id="rId23"/>
    <p:sldId id="269" r:id="rId24"/>
    <p:sldId id="276" r:id="rId25"/>
    <p:sldId id="370" r:id="rId26"/>
    <p:sldId id="371" r:id="rId27"/>
    <p:sldId id="372" r:id="rId28"/>
    <p:sldId id="373" r:id="rId29"/>
    <p:sldId id="374" r:id="rId30"/>
    <p:sldId id="375" r:id="rId31"/>
    <p:sldId id="376" r:id="rId32"/>
    <p:sldId id="377" r:id="rId33"/>
    <p:sldId id="378" r:id="rId34"/>
    <p:sldId id="379" r:id="rId35"/>
    <p:sldId id="380" r:id="rId36"/>
    <p:sldId id="381" r:id="rId37"/>
    <p:sldId id="382" r:id="rId38"/>
    <p:sldId id="383"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285" r:id="rId52"/>
    <p:sldId id="274" r:id="rId53"/>
    <p:sldId id="275"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extLst>
      <p:ext uri="{BB962C8B-B14F-4D97-AF65-F5344CB8AC3E}">
        <p14:creationId xmlns:p14="http://schemas.microsoft.com/office/powerpoint/2010/main" val="2507835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11</a:t>
            </a:fld>
            <a:endParaRPr lang="en-US"/>
          </a:p>
        </p:txBody>
      </p:sp>
    </p:spTree>
    <p:extLst>
      <p:ext uri="{BB962C8B-B14F-4D97-AF65-F5344CB8AC3E}">
        <p14:creationId xmlns:p14="http://schemas.microsoft.com/office/powerpoint/2010/main" val="2099563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12</a:t>
            </a:fld>
            <a:endParaRPr lang="en-US"/>
          </a:p>
        </p:txBody>
      </p:sp>
    </p:spTree>
    <p:extLst>
      <p:ext uri="{BB962C8B-B14F-4D97-AF65-F5344CB8AC3E}">
        <p14:creationId xmlns:p14="http://schemas.microsoft.com/office/powerpoint/2010/main" val="142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14</a:t>
            </a:fld>
            <a:endParaRPr lang="en-US"/>
          </a:p>
        </p:txBody>
      </p:sp>
    </p:spTree>
    <p:extLst>
      <p:ext uri="{BB962C8B-B14F-4D97-AF65-F5344CB8AC3E}">
        <p14:creationId xmlns:p14="http://schemas.microsoft.com/office/powerpoint/2010/main" val="771991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description of set of objects that share the same attributes operations, relationships, and semantics.</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16</a:t>
            </a:fld>
            <a:endParaRPr lang="en-US"/>
          </a:p>
        </p:txBody>
      </p:sp>
    </p:spTree>
    <p:extLst>
      <p:ext uri="{BB962C8B-B14F-4D97-AF65-F5344CB8AC3E}">
        <p14:creationId xmlns:p14="http://schemas.microsoft.com/office/powerpoint/2010/main" val="3767243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DBDE36E3-064B-4319-8971-DB24598FB7A4}" type="datetimeFigureOut">
              <a:rPr lang="en-US" smtClean="0"/>
              <a:pPr/>
              <a:t>2/6/2024</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BDE36E3-064B-4319-8971-DB24598FB7A4}"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BDE36E3-064B-4319-8971-DB24598FB7A4}"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DBDE36E3-064B-4319-8971-DB24598FB7A4}"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DBDE36E3-064B-4319-8971-DB24598FB7A4}"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BDE36E3-064B-4319-8971-DB24598FB7A4}"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DBDE36E3-064B-4319-8971-DB24598FB7A4}"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BDE36E3-064B-4319-8971-DB24598FB7A4}" type="datetimeFigureOut">
              <a:rPr lang="en-US" smtClean="0"/>
              <a:pPr/>
              <a:t>2/6/2024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2401026F-F1B0-4023-B4A0-A3D8B50537F2}"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100" y="404664"/>
            <a:ext cx="8429684" cy="4392488"/>
          </a:xfrm>
        </p:spPr>
        <p:txBody>
          <a:bodyPr>
            <a:normAutofit/>
          </a:bodyPr>
          <a:lstStyle/>
          <a:p>
            <a:pPr algn="ctr"/>
            <a:r>
              <a:rPr lang="en-US" sz="7300" b="1" u="sng" dirty="0"/>
              <a:t>E</a:t>
            </a:r>
            <a:r>
              <a:rPr lang="en-US" sz="7300" b="1" u="sng" dirty="0" smtClean="0"/>
              <a:t>lectronic-Waste</a:t>
            </a:r>
            <a:r>
              <a:rPr lang="en-US" sz="4900" b="1" u="sng" dirty="0"/>
              <a:t/>
            </a:r>
            <a:br>
              <a:rPr lang="en-US" sz="4900" b="1" u="sng" dirty="0"/>
            </a:br>
            <a:r>
              <a:rPr lang="en-US" sz="4900" b="1" u="sng" dirty="0" smtClean="0"/>
              <a:t>System</a:t>
            </a:r>
            <a:r>
              <a:rPr lang="en-US" b="1" u="sng" dirty="0"/>
              <a:t/>
            </a:r>
            <a:br>
              <a:rPr lang="en-US" b="1" u="sng" dirty="0"/>
            </a:br>
            <a:r>
              <a:rPr lang="en-US" b="1" u="sng" dirty="0"/>
              <a:t/>
            </a:r>
            <a:br>
              <a:rPr lang="en-US" b="1" u="sng" dirty="0"/>
            </a:br>
            <a:r>
              <a:rPr lang="en-US" sz="2000" b="1" u="sng" dirty="0"/>
              <a:t>Developed in PHP &amp; MySQL</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a16="http://schemas.microsoft.com/office/drawing/2014/main" xmlns="" val="20000"/>
                    </a:ext>
                  </a:extLst>
                </a:gridCol>
                <a:gridCol w="3452826">
                  <a:extLst>
                    <a:ext uri="{9D8B030D-6E8A-4147-A177-3AD203B41FA5}">
                      <a16:colId xmlns:a16="http://schemas.microsoft.com/office/drawing/2014/main" xmlns=""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nvGraphicFramePr>
        <p:xfrm>
          <a:off x="1714480" y="3929066"/>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a16="http://schemas.microsoft.com/office/drawing/2014/main" xmlns="" val="20000"/>
                    </a:ext>
                  </a:extLst>
                </a:gridCol>
                <a:gridCol w="3357586">
                  <a:extLst>
                    <a:ext uri="{9D8B030D-6E8A-4147-A177-3AD203B41FA5}">
                      <a16:colId xmlns:a16="http://schemas.microsoft.com/office/drawing/2014/main" xmlns=""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a16="http://schemas.microsoft.com/office/drawing/2014/main" xmlns=""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a16="http://schemas.microsoft.com/office/drawing/2014/main" xmlns=""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00108"/>
          </a:xfrm>
        </p:spPr>
        <p:txBody>
          <a:bodyPr/>
          <a:lstStyle/>
          <a:p>
            <a:pPr algn="ctr"/>
            <a:r>
              <a:rPr lang="en-IN" b="1" dirty="0"/>
              <a:t>Use Case Diagram</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992" y="764704"/>
            <a:ext cx="7471696" cy="597666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857232"/>
          </a:xfrm>
        </p:spPr>
        <p:txBody>
          <a:bodyPr/>
          <a:lstStyle/>
          <a:p>
            <a:pPr algn="ctr"/>
            <a:r>
              <a:rPr lang="en-IN" b="1" dirty="0"/>
              <a:t>Continue.......</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608" y="1005190"/>
            <a:ext cx="7096832" cy="566417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387424"/>
            <a:ext cx="7498080" cy="1296144"/>
          </a:xfrm>
        </p:spPr>
        <p:txBody>
          <a:bodyPr/>
          <a:lstStyle/>
          <a:p>
            <a:pPr algn="ctr"/>
            <a:r>
              <a:rPr lang="en-IN" b="1" dirty="0"/>
              <a:t>Continue.......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556792"/>
            <a:ext cx="7128792" cy="5304620"/>
          </a:xfrm>
          <a:prstGeom prst="rect">
            <a:avLst/>
          </a:prstGeom>
        </p:spPr>
      </p:pic>
      <p:sp>
        <p:nvSpPr>
          <p:cNvPr id="7" name="TextBox 6"/>
          <p:cNvSpPr txBox="1"/>
          <p:nvPr/>
        </p:nvSpPr>
        <p:spPr>
          <a:xfrm>
            <a:off x="1435608" y="764704"/>
            <a:ext cx="2992376" cy="369332"/>
          </a:xfrm>
          <a:prstGeom prst="rect">
            <a:avLst/>
          </a:prstGeom>
          <a:noFill/>
        </p:spPr>
        <p:txBody>
          <a:bodyPr wrap="square" rtlCol="0">
            <a:spAutoFit/>
          </a:bodyPr>
          <a:lstStyle/>
          <a:p>
            <a:r>
              <a:rPr lang="en-US" dirty="0" smtClean="0"/>
              <a:t>User Use Case Diagram</a:t>
            </a:r>
            <a:endParaRPr lang="en-US" dirty="0"/>
          </a:p>
        </p:txBody>
      </p:sp>
    </p:spTree>
    <p:extLst>
      <p:ext uri="{BB962C8B-B14F-4D97-AF65-F5344CB8AC3E}">
        <p14:creationId xmlns:p14="http://schemas.microsoft.com/office/powerpoint/2010/main" val="3962941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43408"/>
            <a:ext cx="7498080" cy="1080120"/>
          </a:xfrm>
        </p:spPr>
        <p:txBody>
          <a:bodyPr>
            <a:normAutofit/>
          </a:bodyPr>
          <a:lstStyle/>
          <a:p>
            <a:pPr algn="ctr"/>
            <a:r>
              <a:rPr lang="en-IN" b="1" dirty="0" smtClean="0"/>
              <a:t>Schema Diagram</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692696"/>
            <a:ext cx="8028384" cy="568863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603448"/>
            <a:ext cx="7498080" cy="1746432"/>
          </a:xfrm>
        </p:spPr>
        <p:txBody>
          <a:bodyPr/>
          <a:lstStyle/>
          <a:p>
            <a:pPr algn="ctr"/>
            <a:r>
              <a:rPr lang="en-IN" b="1" dirty="0"/>
              <a:t>ER Diagram</a:t>
            </a:r>
            <a:endParaRPr lang="en-US" b="1" dirty="0"/>
          </a:p>
        </p:txBody>
      </p:sp>
      <p:pic>
        <p:nvPicPr>
          <p:cNvPr id="4" name="Picture 3" descr="ewserdia"/>
          <p:cNvPicPr/>
          <p:nvPr/>
        </p:nvPicPr>
        <p:blipFill>
          <a:blip r:embed="rId2">
            <a:extLst>
              <a:ext uri="{28A0092B-C50C-407E-A947-70E740481C1C}">
                <a14:useLocalDpi xmlns:a14="http://schemas.microsoft.com/office/drawing/2010/main" val="0"/>
              </a:ext>
            </a:extLst>
          </a:blip>
          <a:srcRect/>
          <a:stretch>
            <a:fillRect/>
          </a:stretch>
        </p:blipFill>
        <p:spPr bwMode="auto">
          <a:xfrm>
            <a:off x="1331640" y="764704"/>
            <a:ext cx="7602048" cy="5922913"/>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99392"/>
            <a:ext cx="7498080" cy="1080120"/>
          </a:xfrm>
        </p:spPr>
        <p:txBody>
          <a:bodyPr/>
          <a:lstStyle/>
          <a:p>
            <a:pPr algn="ctr"/>
            <a:r>
              <a:rPr lang="en-US" b="1" dirty="0" smtClean="0"/>
              <a:t>Class Diagram</a:t>
            </a:r>
            <a:endParaRPr 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883" y="836712"/>
            <a:ext cx="7689589" cy="5904656"/>
          </a:xfrm>
          <a:prstGeom prst="rect">
            <a:avLst/>
          </a:prstGeom>
        </p:spPr>
      </p:pic>
    </p:spTree>
    <p:extLst>
      <p:ext uri="{BB962C8B-B14F-4D97-AF65-F5344CB8AC3E}">
        <p14:creationId xmlns:p14="http://schemas.microsoft.com/office/powerpoint/2010/main" val="4867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71400"/>
            <a:ext cx="7498080" cy="1152128"/>
          </a:xfrm>
        </p:spPr>
        <p:txBody>
          <a:bodyPr/>
          <a:lstStyle/>
          <a:p>
            <a:pPr algn="ctr"/>
            <a:r>
              <a:rPr lang="en-US" b="1" dirty="0" smtClean="0"/>
              <a:t>Data Flow Diagrams</a:t>
            </a:r>
            <a:endParaRPr lang="en-US" b="1" dirty="0"/>
          </a:p>
        </p:txBody>
      </p:sp>
      <p:sp>
        <p:nvSpPr>
          <p:cNvPr id="3" name="Content Placeholder 2"/>
          <p:cNvSpPr>
            <a:spLocks noGrp="1"/>
          </p:cNvSpPr>
          <p:nvPr>
            <p:ph idx="1"/>
          </p:nvPr>
        </p:nvSpPr>
        <p:spPr>
          <a:xfrm>
            <a:off x="1435608" y="836712"/>
            <a:ext cx="7498080" cy="6120680"/>
          </a:xfrm>
        </p:spPr>
        <p:txBody>
          <a:bodyPr>
            <a:normAutofit fontScale="85000" lnSpcReduction="20000"/>
          </a:bodyPr>
          <a:lstStyle/>
          <a:p>
            <a:r>
              <a:rPr lang="en-US" dirty="0"/>
              <a:t>A Data Flow Diagram (DFD) is a traditional visual representation of the information flows within a system. A neat and clear DFD can depict the right amount of the system requirement graphically. It can be manual, automated, or a combination of both.</a:t>
            </a:r>
          </a:p>
          <a:p>
            <a:r>
              <a:rPr lang="en-US" dirty="0"/>
              <a:t>It shows how data enters and leaves the system, what changes the information, and where data is stored.</a:t>
            </a:r>
          </a:p>
          <a:p>
            <a:r>
              <a:rPr lang="en-US" dirty="0"/>
              <a:t>The objective of a DFD is to show the scope and boundaries of a system as a whole. It may be used as a communication tool between a system analyst and any person who plays a part in the order that acts as a starting point for redesigning a system. The DFD is also called as a data flow graph or bubble chart.</a:t>
            </a:r>
          </a:p>
          <a:p>
            <a:endParaRPr lang="en-US" dirty="0"/>
          </a:p>
        </p:txBody>
      </p:sp>
    </p:spTree>
    <p:extLst>
      <p:ext uri="{BB962C8B-B14F-4D97-AF65-F5344CB8AC3E}">
        <p14:creationId xmlns:p14="http://schemas.microsoft.com/office/powerpoint/2010/main" val="1810477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47664" y="692696"/>
            <a:ext cx="2664296" cy="369332"/>
          </a:xfrm>
          <a:prstGeom prst="rect">
            <a:avLst/>
          </a:prstGeom>
          <a:noFill/>
        </p:spPr>
        <p:txBody>
          <a:bodyPr wrap="square" rtlCol="0">
            <a:spAutoFit/>
          </a:bodyPr>
          <a:lstStyle/>
          <a:p>
            <a:r>
              <a:rPr lang="en-US" b="1" dirty="0" smtClean="0"/>
              <a:t>ZERO Level</a:t>
            </a:r>
            <a:endParaRPr lang="en-US" b="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749"/>
          <a:stretch/>
        </p:blipFill>
        <p:spPr>
          <a:xfrm>
            <a:off x="1551950" y="1062028"/>
            <a:ext cx="6908481" cy="5288264"/>
          </a:xfrm>
          <a:prstGeom prst="rect">
            <a:avLst/>
          </a:prstGeom>
        </p:spPr>
      </p:pic>
    </p:spTree>
    <p:extLst>
      <p:ext uri="{BB962C8B-B14F-4D97-AF65-F5344CB8AC3E}">
        <p14:creationId xmlns:p14="http://schemas.microsoft.com/office/powerpoint/2010/main" val="30724236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9632" y="188640"/>
            <a:ext cx="2304256" cy="369332"/>
          </a:xfrm>
          <a:prstGeom prst="rect">
            <a:avLst/>
          </a:prstGeom>
          <a:noFill/>
        </p:spPr>
        <p:txBody>
          <a:bodyPr wrap="square" rtlCol="0">
            <a:spAutoFit/>
          </a:bodyPr>
          <a:lstStyle/>
          <a:p>
            <a:r>
              <a:rPr lang="en-US" b="1" dirty="0" smtClean="0"/>
              <a:t>First Level</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439"/>
          <a:stretch/>
        </p:blipFill>
        <p:spPr>
          <a:xfrm>
            <a:off x="1259632" y="1052736"/>
            <a:ext cx="7488831" cy="5805264"/>
          </a:xfrm>
          <a:prstGeom prst="rect">
            <a:avLst/>
          </a:prstGeom>
        </p:spPr>
      </p:pic>
    </p:spTree>
    <p:extLst>
      <p:ext uri="{BB962C8B-B14F-4D97-AF65-F5344CB8AC3E}">
        <p14:creationId xmlns:p14="http://schemas.microsoft.com/office/powerpoint/2010/main" val="3481012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GB" b="1" u="sng" dirty="0"/>
              <a:t>Abstract</a:t>
            </a:r>
            <a:r>
              <a:rPr lang="en-US" dirty="0"/>
              <a:t/>
            </a:r>
            <a:br>
              <a:rPr lang="en-US" dirty="0"/>
            </a:br>
            <a:endParaRPr lang="en-US" dirty="0"/>
          </a:p>
        </p:txBody>
      </p:sp>
      <p:sp>
        <p:nvSpPr>
          <p:cNvPr id="3" name="Content Placeholder 2"/>
          <p:cNvSpPr>
            <a:spLocks noGrp="1"/>
          </p:cNvSpPr>
          <p:nvPr>
            <p:ph idx="1"/>
          </p:nvPr>
        </p:nvSpPr>
        <p:spPr>
          <a:xfrm>
            <a:off x="1435608" y="857232"/>
            <a:ext cx="7498080" cy="5391168"/>
          </a:xfrm>
        </p:spPr>
        <p:txBody>
          <a:bodyPr>
            <a:normAutofit fontScale="85000" lnSpcReduction="10000"/>
          </a:bodyPr>
          <a:lstStyle/>
          <a:p>
            <a:pPr marL="82296" indent="0" algn="just">
              <a:buNone/>
            </a:pPr>
            <a:r>
              <a:rPr lang="en-IN" dirty="0"/>
              <a:t>Electronic waste has been a significant problem in society.  It causes environmental pollution and is responsible for producing lead, mercury, and other toxins and hazardous chemicals. In addition, in some cases, the disposal processes such as burning and landfilling generate harmful gases such as nitrogen oxide. It is very necessary to recycle electronic waste so we develop web application which help collect the electronic product and recycle them. In addition, it was also necessary to determine what type of material will be recycled in remanufacturing and why the specific materials are used for the remanufacturing processes.</a:t>
            </a:r>
            <a:endParaRPr lang="en-US" dirty="0"/>
          </a:p>
          <a:p>
            <a:pPr marL="82296" indent="0" algn="just">
              <a:buNone/>
            </a:pPr>
            <a:endParaRPr lang="en-IN" b="1" u="sng"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67224" y="116632"/>
            <a:ext cx="3384376" cy="369332"/>
          </a:xfrm>
          <a:prstGeom prst="rect">
            <a:avLst/>
          </a:prstGeom>
          <a:noFill/>
        </p:spPr>
        <p:txBody>
          <a:bodyPr wrap="square" rtlCol="0">
            <a:spAutoFit/>
          </a:bodyPr>
          <a:lstStyle/>
          <a:p>
            <a:r>
              <a:rPr lang="en-US" b="1" dirty="0" smtClean="0"/>
              <a:t>Second Level</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453"/>
          <a:stretch/>
        </p:blipFill>
        <p:spPr>
          <a:xfrm>
            <a:off x="1331640" y="485964"/>
            <a:ext cx="7416824" cy="6372036"/>
          </a:xfrm>
          <a:prstGeom prst="rect">
            <a:avLst/>
          </a:prstGeom>
        </p:spPr>
      </p:pic>
    </p:spTree>
    <p:extLst>
      <p:ext uri="{BB962C8B-B14F-4D97-AF65-F5344CB8AC3E}">
        <p14:creationId xmlns:p14="http://schemas.microsoft.com/office/powerpoint/2010/main" val="2327339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332656"/>
            <a:ext cx="7128792" cy="5976664"/>
          </a:xfrm>
          <a:prstGeom prst="rect">
            <a:avLst/>
          </a:prstGeom>
        </p:spPr>
      </p:pic>
    </p:spTree>
    <p:extLst>
      <p:ext uri="{BB962C8B-B14F-4D97-AF65-F5344CB8AC3E}">
        <p14:creationId xmlns:p14="http://schemas.microsoft.com/office/powerpoint/2010/main" val="41502141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r>
              <a:rPr lang="en-US" dirty="0"/>
              <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fontScale="70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Project Screens</a:t>
            </a:r>
            <a:r>
              <a:rPr lang="en-US" dirty="0"/>
              <a:t/>
            </a:r>
            <a:br>
              <a:rPr lang="en-US" dirty="0"/>
            </a:br>
            <a:endParaRPr lang="en-US" dirty="0"/>
          </a:p>
        </p:txBody>
      </p:sp>
      <p:pic>
        <p:nvPicPr>
          <p:cNvPr id="5" name="Picture 4"/>
          <p:cNvPicPr/>
          <p:nvPr/>
        </p:nvPicPr>
        <p:blipFill>
          <a:blip r:embed="rId2"/>
          <a:stretch>
            <a:fillRect/>
          </a:stretch>
        </p:blipFill>
        <p:spPr>
          <a:xfrm>
            <a:off x="1187624" y="764704"/>
            <a:ext cx="7416824" cy="586360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188640"/>
            <a:ext cx="7272808" cy="2808312"/>
          </a:xfrm>
          <a:prstGeom prst="rect">
            <a:avLst/>
          </a:prstGeom>
        </p:spPr>
      </p:pic>
      <p:pic>
        <p:nvPicPr>
          <p:cNvPr id="3" name="Picture 2"/>
          <p:cNvPicPr/>
          <p:nvPr/>
        </p:nvPicPr>
        <p:blipFill>
          <a:blip r:embed="rId3"/>
          <a:stretch>
            <a:fillRect/>
          </a:stretch>
        </p:blipFill>
        <p:spPr>
          <a:xfrm>
            <a:off x="1475656" y="3212976"/>
            <a:ext cx="7272808" cy="330263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47664" y="404664"/>
            <a:ext cx="6552728" cy="1991360"/>
          </a:xfrm>
          <a:prstGeom prst="rect">
            <a:avLst/>
          </a:prstGeom>
        </p:spPr>
      </p:pic>
      <p:pic>
        <p:nvPicPr>
          <p:cNvPr id="3" name="Picture 2"/>
          <p:cNvPicPr/>
          <p:nvPr/>
        </p:nvPicPr>
        <p:blipFill>
          <a:blip r:embed="rId3"/>
          <a:stretch>
            <a:fillRect/>
          </a:stretch>
        </p:blipFill>
        <p:spPr>
          <a:xfrm>
            <a:off x="1568198" y="3140968"/>
            <a:ext cx="6532194" cy="2315845"/>
          </a:xfrm>
          <a:prstGeom prst="rect">
            <a:avLst/>
          </a:prstGeom>
        </p:spPr>
      </p:pic>
    </p:spTree>
    <p:extLst>
      <p:ext uri="{BB962C8B-B14F-4D97-AF65-F5344CB8AC3E}">
        <p14:creationId xmlns:p14="http://schemas.microsoft.com/office/powerpoint/2010/main" val="18763895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115967"/>
            <a:ext cx="7128792" cy="2160905"/>
          </a:xfrm>
          <a:prstGeom prst="rect">
            <a:avLst/>
          </a:prstGeom>
        </p:spPr>
      </p:pic>
      <p:pic>
        <p:nvPicPr>
          <p:cNvPr id="3" name="Picture 2"/>
          <p:cNvPicPr/>
          <p:nvPr/>
        </p:nvPicPr>
        <p:blipFill>
          <a:blip r:embed="rId3"/>
          <a:stretch>
            <a:fillRect/>
          </a:stretch>
        </p:blipFill>
        <p:spPr>
          <a:xfrm>
            <a:off x="1403648" y="2420888"/>
            <a:ext cx="7056784" cy="4274820"/>
          </a:xfrm>
          <a:prstGeom prst="rect">
            <a:avLst/>
          </a:prstGeom>
        </p:spPr>
      </p:pic>
    </p:spTree>
    <p:extLst>
      <p:ext uri="{BB962C8B-B14F-4D97-AF65-F5344CB8AC3E}">
        <p14:creationId xmlns:p14="http://schemas.microsoft.com/office/powerpoint/2010/main" val="14189598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332656"/>
            <a:ext cx="7560840" cy="1930400"/>
          </a:xfrm>
          <a:prstGeom prst="rect">
            <a:avLst/>
          </a:prstGeom>
        </p:spPr>
      </p:pic>
      <p:pic>
        <p:nvPicPr>
          <p:cNvPr id="3" name="Picture 2"/>
          <p:cNvPicPr/>
          <p:nvPr/>
        </p:nvPicPr>
        <p:blipFill>
          <a:blip r:embed="rId3"/>
          <a:stretch>
            <a:fillRect/>
          </a:stretch>
        </p:blipFill>
        <p:spPr>
          <a:xfrm>
            <a:off x="1331640" y="2430780"/>
            <a:ext cx="7560840" cy="4310588"/>
          </a:xfrm>
          <a:prstGeom prst="rect">
            <a:avLst/>
          </a:prstGeom>
        </p:spPr>
      </p:pic>
    </p:spTree>
    <p:extLst>
      <p:ext uri="{BB962C8B-B14F-4D97-AF65-F5344CB8AC3E}">
        <p14:creationId xmlns:p14="http://schemas.microsoft.com/office/powerpoint/2010/main" val="3014909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45355" y="188640"/>
            <a:ext cx="7344816" cy="2465705"/>
          </a:xfrm>
          <a:prstGeom prst="rect">
            <a:avLst/>
          </a:prstGeom>
        </p:spPr>
      </p:pic>
      <p:pic>
        <p:nvPicPr>
          <p:cNvPr id="3" name="Picture 2"/>
          <p:cNvPicPr/>
          <p:nvPr/>
        </p:nvPicPr>
        <p:blipFill>
          <a:blip r:embed="rId3"/>
          <a:stretch>
            <a:fillRect/>
          </a:stretch>
        </p:blipFill>
        <p:spPr>
          <a:xfrm>
            <a:off x="1345355" y="2780928"/>
            <a:ext cx="7200800" cy="1657985"/>
          </a:xfrm>
          <a:prstGeom prst="rect">
            <a:avLst/>
          </a:prstGeom>
        </p:spPr>
      </p:pic>
    </p:spTree>
    <p:extLst>
      <p:ext uri="{BB962C8B-B14F-4D97-AF65-F5344CB8AC3E}">
        <p14:creationId xmlns:p14="http://schemas.microsoft.com/office/powerpoint/2010/main" val="15847088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260648"/>
            <a:ext cx="7488832" cy="3335655"/>
          </a:xfrm>
          <a:prstGeom prst="rect">
            <a:avLst/>
          </a:prstGeom>
        </p:spPr>
      </p:pic>
      <p:pic>
        <p:nvPicPr>
          <p:cNvPr id="3" name="Picture 2"/>
          <p:cNvPicPr/>
          <p:nvPr/>
        </p:nvPicPr>
        <p:blipFill>
          <a:blip r:embed="rId3"/>
          <a:stretch>
            <a:fillRect/>
          </a:stretch>
        </p:blipFill>
        <p:spPr>
          <a:xfrm>
            <a:off x="1425530" y="3789040"/>
            <a:ext cx="7394942" cy="2928620"/>
          </a:xfrm>
          <a:prstGeom prst="rect">
            <a:avLst/>
          </a:prstGeom>
        </p:spPr>
      </p:pic>
    </p:spTree>
    <p:extLst>
      <p:ext uri="{BB962C8B-B14F-4D97-AF65-F5344CB8AC3E}">
        <p14:creationId xmlns:p14="http://schemas.microsoft.com/office/powerpoint/2010/main" val="3442499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0DEA11-84A9-4906-8842-D5F5D3EDACA4}"/>
              </a:ext>
            </a:extLst>
          </p:cNvPr>
          <p:cNvSpPr>
            <a:spLocks noGrp="1"/>
          </p:cNvSpPr>
          <p:nvPr>
            <p:ph type="title"/>
          </p:nvPr>
        </p:nvSpPr>
        <p:spPr>
          <a:xfrm>
            <a:off x="1435608" y="0"/>
            <a:ext cx="7498080" cy="908720"/>
          </a:xfrm>
        </p:spPr>
        <p:txBody>
          <a:bodyPr/>
          <a:lstStyle/>
          <a:p>
            <a:pPr algn="ctr"/>
            <a:r>
              <a:rPr lang="en-IN" b="1" dirty="0"/>
              <a:t>    Introduction</a:t>
            </a:r>
          </a:p>
        </p:txBody>
      </p:sp>
      <p:sp>
        <p:nvSpPr>
          <p:cNvPr id="3" name="Content Placeholder 2">
            <a:extLst>
              <a:ext uri="{FF2B5EF4-FFF2-40B4-BE49-F238E27FC236}">
                <a16:creationId xmlns:a16="http://schemas.microsoft.com/office/drawing/2014/main" xmlns="" id="{9B34B3CB-D38C-4838-ABA7-9E95B1F6CF56}"/>
              </a:ext>
            </a:extLst>
          </p:cNvPr>
          <p:cNvSpPr>
            <a:spLocks noGrp="1"/>
          </p:cNvSpPr>
          <p:nvPr>
            <p:ph idx="1"/>
          </p:nvPr>
        </p:nvSpPr>
        <p:spPr>
          <a:xfrm>
            <a:off x="1043608" y="1052736"/>
            <a:ext cx="7890080" cy="5195664"/>
          </a:xfrm>
        </p:spPr>
        <p:txBody>
          <a:bodyPr>
            <a:normAutofit fontScale="85000" lnSpcReduction="20000"/>
          </a:bodyPr>
          <a:lstStyle/>
          <a:p>
            <a:r>
              <a:rPr lang="en-US" dirty="0"/>
              <a:t>Electronic Waste System is a web based technology which manages electronic waste. This web application provides interface between organization(who recycled the waste products) and User(Who have electronic waste). In this application user list the details of products and pickup addresses.</a:t>
            </a:r>
          </a:p>
          <a:p>
            <a:r>
              <a:rPr lang="en-US" dirty="0"/>
              <a:t>The user can create the account and whenever they are having electronic waste they can login and list the details of product and admin see that product and sent their employee to investigate details of products then employee decide to reject product or collect that product to sent for recycle</a:t>
            </a:r>
            <a:r>
              <a:rPr lang="en-US" dirty="0" smtClean="0"/>
              <a:t>.</a:t>
            </a:r>
            <a:endParaRPr lang="en-US" dirty="0"/>
          </a:p>
          <a:p>
            <a:r>
              <a:rPr lang="en-US" dirty="0"/>
              <a:t>In this project we use PHP and MySQL database and it has three module i.e. Admin, Employee and User.</a:t>
            </a:r>
          </a:p>
          <a:p>
            <a:pPr marL="82296" indent="0">
              <a:lnSpc>
                <a:spcPct val="115000"/>
              </a:lnSpc>
              <a:spcAft>
                <a:spcPts val="1000"/>
              </a:spcAft>
              <a:buNone/>
            </a:pPr>
            <a:endParaRPr lang="en-IN"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50603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260648"/>
            <a:ext cx="7344816" cy="3086100"/>
          </a:xfrm>
          <a:prstGeom prst="rect">
            <a:avLst/>
          </a:prstGeom>
        </p:spPr>
      </p:pic>
      <p:pic>
        <p:nvPicPr>
          <p:cNvPr id="3" name="Picture 2"/>
          <p:cNvPicPr/>
          <p:nvPr/>
        </p:nvPicPr>
        <p:blipFill>
          <a:blip r:embed="rId3"/>
          <a:stretch>
            <a:fillRect/>
          </a:stretch>
        </p:blipFill>
        <p:spPr>
          <a:xfrm>
            <a:off x="1475656" y="3501008"/>
            <a:ext cx="7344816" cy="3244642"/>
          </a:xfrm>
          <a:prstGeom prst="rect">
            <a:avLst/>
          </a:prstGeom>
        </p:spPr>
      </p:pic>
    </p:spTree>
    <p:extLst>
      <p:ext uri="{BB962C8B-B14F-4D97-AF65-F5344CB8AC3E}">
        <p14:creationId xmlns:p14="http://schemas.microsoft.com/office/powerpoint/2010/main" val="3119966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188640"/>
            <a:ext cx="7344816" cy="3336925"/>
          </a:xfrm>
          <a:prstGeom prst="rect">
            <a:avLst/>
          </a:prstGeom>
        </p:spPr>
      </p:pic>
      <p:pic>
        <p:nvPicPr>
          <p:cNvPr id="3" name="Picture 2"/>
          <p:cNvPicPr/>
          <p:nvPr/>
        </p:nvPicPr>
        <p:blipFill>
          <a:blip r:embed="rId3"/>
          <a:stretch>
            <a:fillRect/>
          </a:stretch>
        </p:blipFill>
        <p:spPr>
          <a:xfrm>
            <a:off x="1418532" y="3645024"/>
            <a:ext cx="7329931" cy="3029585"/>
          </a:xfrm>
          <a:prstGeom prst="rect">
            <a:avLst/>
          </a:prstGeom>
        </p:spPr>
      </p:pic>
    </p:spTree>
    <p:extLst>
      <p:ext uri="{BB962C8B-B14F-4D97-AF65-F5344CB8AC3E}">
        <p14:creationId xmlns:p14="http://schemas.microsoft.com/office/powerpoint/2010/main" val="2478218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332656"/>
            <a:ext cx="7416824" cy="2791460"/>
          </a:xfrm>
          <a:prstGeom prst="rect">
            <a:avLst/>
          </a:prstGeom>
        </p:spPr>
      </p:pic>
      <p:pic>
        <p:nvPicPr>
          <p:cNvPr id="3" name="Picture 2"/>
          <p:cNvPicPr/>
          <p:nvPr/>
        </p:nvPicPr>
        <p:blipFill>
          <a:blip r:embed="rId3"/>
          <a:stretch>
            <a:fillRect/>
          </a:stretch>
        </p:blipFill>
        <p:spPr>
          <a:xfrm>
            <a:off x="1403648" y="3501008"/>
            <a:ext cx="7416824" cy="2766060"/>
          </a:xfrm>
          <a:prstGeom prst="rect">
            <a:avLst/>
          </a:prstGeom>
        </p:spPr>
      </p:pic>
    </p:spTree>
    <p:extLst>
      <p:ext uri="{BB962C8B-B14F-4D97-AF65-F5344CB8AC3E}">
        <p14:creationId xmlns:p14="http://schemas.microsoft.com/office/powerpoint/2010/main" val="10608034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47664" y="332656"/>
            <a:ext cx="6984776" cy="2741295"/>
          </a:xfrm>
          <a:prstGeom prst="rect">
            <a:avLst/>
          </a:prstGeom>
        </p:spPr>
      </p:pic>
      <p:pic>
        <p:nvPicPr>
          <p:cNvPr id="3" name="Picture 2"/>
          <p:cNvPicPr/>
          <p:nvPr/>
        </p:nvPicPr>
        <p:blipFill>
          <a:blip r:embed="rId3"/>
          <a:stretch>
            <a:fillRect/>
          </a:stretch>
        </p:blipFill>
        <p:spPr>
          <a:xfrm>
            <a:off x="1554660" y="3356992"/>
            <a:ext cx="6977779" cy="2915285"/>
          </a:xfrm>
          <a:prstGeom prst="rect">
            <a:avLst/>
          </a:prstGeom>
        </p:spPr>
      </p:pic>
    </p:spTree>
    <p:extLst>
      <p:ext uri="{BB962C8B-B14F-4D97-AF65-F5344CB8AC3E}">
        <p14:creationId xmlns:p14="http://schemas.microsoft.com/office/powerpoint/2010/main" val="11889115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260648"/>
            <a:ext cx="7632848" cy="2799080"/>
          </a:xfrm>
          <a:prstGeom prst="rect">
            <a:avLst/>
          </a:prstGeom>
        </p:spPr>
      </p:pic>
      <p:pic>
        <p:nvPicPr>
          <p:cNvPr id="3" name="Picture 2"/>
          <p:cNvPicPr/>
          <p:nvPr/>
        </p:nvPicPr>
        <p:blipFill>
          <a:blip r:embed="rId3"/>
          <a:stretch>
            <a:fillRect/>
          </a:stretch>
        </p:blipFill>
        <p:spPr>
          <a:xfrm>
            <a:off x="1331640" y="3429000"/>
            <a:ext cx="7632848" cy="2752090"/>
          </a:xfrm>
          <a:prstGeom prst="rect">
            <a:avLst/>
          </a:prstGeom>
        </p:spPr>
      </p:pic>
    </p:spTree>
    <p:extLst>
      <p:ext uri="{BB962C8B-B14F-4D97-AF65-F5344CB8AC3E}">
        <p14:creationId xmlns:p14="http://schemas.microsoft.com/office/powerpoint/2010/main" val="9807500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548680"/>
            <a:ext cx="7344816" cy="2450465"/>
          </a:xfrm>
          <a:prstGeom prst="rect">
            <a:avLst/>
          </a:prstGeom>
        </p:spPr>
      </p:pic>
      <p:pic>
        <p:nvPicPr>
          <p:cNvPr id="3" name="Picture 2"/>
          <p:cNvPicPr/>
          <p:nvPr/>
        </p:nvPicPr>
        <p:blipFill>
          <a:blip r:embed="rId3"/>
          <a:stretch>
            <a:fillRect/>
          </a:stretch>
        </p:blipFill>
        <p:spPr>
          <a:xfrm>
            <a:off x="1433062" y="3645024"/>
            <a:ext cx="7315402" cy="1927225"/>
          </a:xfrm>
          <a:prstGeom prst="rect">
            <a:avLst/>
          </a:prstGeom>
        </p:spPr>
      </p:pic>
    </p:spTree>
    <p:extLst>
      <p:ext uri="{BB962C8B-B14F-4D97-AF65-F5344CB8AC3E}">
        <p14:creationId xmlns:p14="http://schemas.microsoft.com/office/powerpoint/2010/main" val="845569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260648"/>
            <a:ext cx="7344816" cy="1929130"/>
          </a:xfrm>
          <a:prstGeom prst="rect">
            <a:avLst/>
          </a:prstGeom>
        </p:spPr>
      </p:pic>
      <p:pic>
        <p:nvPicPr>
          <p:cNvPr id="3" name="Picture 2"/>
          <p:cNvPicPr/>
          <p:nvPr/>
        </p:nvPicPr>
        <p:blipFill>
          <a:blip r:embed="rId3"/>
          <a:stretch>
            <a:fillRect/>
          </a:stretch>
        </p:blipFill>
        <p:spPr>
          <a:xfrm>
            <a:off x="1491533" y="2996952"/>
            <a:ext cx="7344816" cy="2481580"/>
          </a:xfrm>
          <a:prstGeom prst="rect">
            <a:avLst/>
          </a:prstGeom>
        </p:spPr>
      </p:pic>
    </p:spTree>
    <p:extLst>
      <p:ext uri="{BB962C8B-B14F-4D97-AF65-F5344CB8AC3E}">
        <p14:creationId xmlns:p14="http://schemas.microsoft.com/office/powerpoint/2010/main" val="34367725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404664"/>
            <a:ext cx="7416824" cy="2179320"/>
          </a:xfrm>
          <a:prstGeom prst="rect">
            <a:avLst/>
          </a:prstGeom>
        </p:spPr>
      </p:pic>
      <p:pic>
        <p:nvPicPr>
          <p:cNvPr id="3" name="Picture 2"/>
          <p:cNvPicPr/>
          <p:nvPr/>
        </p:nvPicPr>
        <p:blipFill>
          <a:blip r:embed="rId3"/>
          <a:stretch>
            <a:fillRect/>
          </a:stretch>
        </p:blipFill>
        <p:spPr>
          <a:xfrm>
            <a:off x="1475656" y="3212976"/>
            <a:ext cx="7344816" cy="2345690"/>
          </a:xfrm>
          <a:prstGeom prst="rect">
            <a:avLst/>
          </a:prstGeom>
        </p:spPr>
      </p:pic>
    </p:spTree>
    <p:extLst>
      <p:ext uri="{BB962C8B-B14F-4D97-AF65-F5344CB8AC3E}">
        <p14:creationId xmlns:p14="http://schemas.microsoft.com/office/powerpoint/2010/main" val="34864328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260648"/>
            <a:ext cx="7560840" cy="3437255"/>
          </a:xfrm>
          <a:prstGeom prst="rect">
            <a:avLst/>
          </a:prstGeom>
        </p:spPr>
      </p:pic>
      <p:pic>
        <p:nvPicPr>
          <p:cNvPr id="3" name="Picture 2"/>
          <p:cNvPicPr/>
          <p:nvPr/>
        </p:nvPicPr>
        <p:blipFill>
          <a:blip r:embed="rId3"/>
          <a:stretch>
            <a:fillRect/>
          </a:stretch>
        </p:blipFill>
        <p:spPr>
          <a:xfrm>
            <a:off x="1280622" y="4149080"/>
            <a:ext cx="7539849" cy="1748155"/>
          </a:xfrm>
          <a:prstGeom prst="rect">
            <a:avLst/>
          </a:prstGeom>
        </p:spPr>
      </p:pic>
    </p:spTree>
    <p:extLst>
      <p:ext uri="{BB962C8B-B14F-4D97-AF65-F5344CB8AC3E}">
        <p14:creationId xmlns:p14="http://schemas.microsoft.com/office/powerpoint/2010/main" val="25620726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260648"/>
            <a:ext cx="7488832" cy="5184576"/>
          </a:xfrm>
          <a:prstGeom prst="rect">
            <a:avLst/>
          </a:prstGeom>
        </p:spPr>
      </p:pic>
    </p:spTree>
    <p:extLst>
      <p:ext uri="{BB962C8B-B14F-4D97-AF65-F5344CB8AC3E}">
        <p14:creationId xmlns:p14="http://schemas.microsoft.com/office/powerpoint/2010/main" val="1646596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43408"/>
            <a:ext cx="7498080" cy="1224136"/>
          </a:xfrm>
        </p:spPr>
        <p:txBody>
          <a:bodyPr/>
          <a:lstStyle/>
          <a:p>
            <a:pPr algn="ctr"/>
            <a:r>
              <a:rPr lang="en-US" b="1" dirty="0" smtClean="0"/>
              <a:t>Scope of the Project</a:t>
            </a:r>
            <a:endParaRPr lang="en-US" b="1" dirty="0"/>
          </a:p>
        </p:txBody>
      </p:sp>
      <p:sp>
        <p:nvSpPr>
          <p:cNvPr id="3" name="Content Placeholder 2"/>
          <p:cNvSpPr>
            <a:spLocks noGrp="1"/>
          </p:cNvSpPr>
          <p:nvPr>
            <p:ph idx="1"/>
          </p:nvPr>
        </p:nvSpPr>
        <p:spPr>
          <a:xfrm>
            <a:off x="1435608" y="836712"/>
            <a:ext cx="7498080" cy="5411688"/>
          </a:xfrm>
        </p:spPr>
        <p:txBody>
          <a:bodyPr>
            <a:normAutofit fontScale="77500" lnSpcReduction="20000"/>
          </a:bodyPr>
          <a:lstStyle/>
          <a:p>
            <a:pPr marL="82296" indent="0">
              <a:buNone/>
            </a:pPr>
            <a:endParaRPr lang="en-US" dirty="0"/>
          </a:p>
          <a:p>
            <a:pPr algn="just"/>
            <a:r>
              <a:rPr lang="en-US" dirty="0"/>
              <a:t>In proposed system we are reduce electronic waste using this application. This web application help to collect electronic waste from users and recycled that waste which enormously help to social innovation that tackles environment health and recycled e-waste. The admin assign product to their employee and employee can collect electronic waste from user and investigate that product and sent it to recycle. This collection will reduce e-waste from the household, company, city, state etc. The environment pollution will reduce and electronic waste will recycled. This web application could eliminate waste disposal costs, reduce raw material costs and provide income from a salable waste.</a:t>
            </a:r>
          </a:p>
          <a:p>
            <a:endParaRPr lang="en-US" dirty="0"/>
          </a:p>
        </p:txBody>
      </p:sp>
    </p:spTree>
    <p:extLst>
      <p:ext uri="{BB962C8B-B14F-4D97-AF65-F5344CB8AC3E}">
        <p14:creationId xmlns:p14="http://schemas.microsoft.com/office/powerpoint/2010/main" val="28374333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9632" y="332656"/>
            <a:ext cx="7416824" cy="3179445"/>
          </a:xfrm>
          <a:prstGeom prst="rect">
            <a:avLst/>
          </a:prstGeom>
        </p:spPr>
      </p:pic>
      <p:pic>
        <p:nvPicPr>
          <p:cNvPr id="3" name="Picture 2"/>
          <p:cNvPicPr/>
          <p:nvPr/>
        </p:nvPicPr>
        <p:blipFill>
          <a:blip r:embed="rId3"/>
          <a:stretch>
            <a:fillRect/>
          </a:stretch>
        </p:blipFill>
        <p:spPr>
          <a:xfrm>
            <a:off x="1264746" y="4005064"/>
            <a:ext cx="7339702" cy="1784350"/>
          </a:xfrm>
          <a:prstGeom prst="rect">
            <a:avLst/>
          </a:prstGeom>
        </p:spPr>
      </p:pic>
    </p:spTree>
    <p:extLst>
      <p:ext uri="{BB962C8B-B14F-4D97-AF65-F5344CB8AC3E}">
        <p14:creationId xmlns:p14="http://schemas.microsoft.com/office/powerpoint/2010/main" val="36069606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47664" y="332656"/>
            <a:ext cx="7128792" cy="6048672"/>
          </a:xfrm>
          <a:prstGeom prst="rect">
            <a:avLst/>
          </a:prstGeom>
        </p:spPr>
      </p:pic>
    </p:spTree>
    <p:extLst>
      <p:ext uri="{BB962C8B-B14F-4D97-AF65-F5344CB8AC3E}">
        <p14:creationId xmlns:p14="http://schemas.microsoft.com/office/powerpoint/2010/main" val="42177084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260648"/>
            <a:ext cx="6984776" cy="2468880"/>
          </a:xfrm>
          <a:prstGeom prst="rect">
            <a:avLst/>
          </a:prstGeom>
        </p:spPr>
      </p:pic>
      <p:pic>
        <p:nvPicPr>
          <p:cNvPr id="3" name="Picture 2"/>
          <p:cNvPicPr/>
          <p:nvPr/>
        </p:nvPicPr>
        <p:blipFill>
          <a:blip r:embed="rId3"/>
          <a:stretch>
            <a:fillRect/>
          </a:stretch>
        </p:blipFill>
        <p:spPr>
          <a:xfrm>
            <a:off x="1547664" y="3068960"/>
            <a:ext cx="6912768" cy="2785745"/>
          </a:xfrm>
          <a:prstGeom prst="rect">
            <a:avLst/>
          </a:prstGeom>
        </p:spPr>
      </p:pic>
    </p:spTree>
    <p:extLst>
      <p:ext uri="{BB962C8B-B14F-4D97-AF65-F5344CB8AC3E}">
        <p14:creationId xmlns:p14="http://schemas.microsoft.com/office/powerpoint/2010/main" val="25765058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332656"/>
            <a:ext cx="7344816" cy="1974215"/>
          </a:xfrm>
          <a:prstGeom prst="rect">
            <a:avLst/>
          </a:prstGeom>
        </p:spPr>
      </p:pic>
      <p:pic>
        <p:nvPicPr>
          <p:cNvPr id="3" name="Picture 2"/>
          <p:cNvPicPr/>
          <p:nvPr/>
        </p:nvPicPr>
        <p:blipFill>
          <a:blip r:embed="rId3"/>
          <a:stretch>
            <a:fillRect/>
          </a:stretch>
        </p:blipFill>
        <p:spPr>
          <a:xfrm>
            <a:off x="1403648" y="2852936"/>
            <a:ext cx="7272808" cy="2755900"/>
          </a:xfrm>
          <a:prstGeom prst="rect">
            <a:avLst/>
          </a:prstGeom>
        </p:spPr>
      </p:pic>
    </p:spTree>
    <p:extLst>
      <p:ext uri="{BB962C8B-B14F-4D97-AF65-F5344CB8AC3E}">
        <p14:creationId xmlns:p14="http://schemas.microsoft.com/office/powerpoint/2010/main" val="4357630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5656" y="404664"/>
            <a:ext cx="7200800" cy="2179320"/>
          </a:xfrm>
          <a:prstGeom prst="rect">
            <a:avLst/>
          </a:prstGeom>
        </p:spPr>
      </p:pic>
      <p:pic>
        <p:nvPicPr>
          <p:cNvPr id="3" name="Picture 2"/>
          <p:cNvPicPr/>
          <p:nvPr/>
        </p:nvPicPr>
        <p:blipFill>
          <a:blip r:embed="rId3"/>
          <a:stretch>
            <a:fillRect/>
          </a:stretch>
        </p:blipFill>
        <p:spPr>
          <a:xfrm>
            <a:off x="1547664" y="2996952"/>
            <a:ext cx="7056784" cy="2816860"/>
          </a:xfrm>
          <a:prstGeom prst="rect">
            <a:avLst/>
          </a:prstGeom>
        </p:spPr>
      </p:pic>
    </p:spTree>
    <p:extLst>
      <p:ext uri="{BB962C8B-B14F-4D97-AF65-F5344CB8AC3E}">
        <p14:creationId xmlns:p14="http://schemas.microsoft.com/office/powerpoint/2010/main" val="8467069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188640"/>
            <a:ext cx="7560840" cy="3140075"/>
          </a:xfrm>
          <a:prstGeom prst="rect">
            <a:avLst/>
          </a:prstGeom>
        </p:spPr>
      </p:pic>
      <p:pic>
        <p:nvPicPr>
          <p:cNvPr id="3" name="Picture 2"/>
          <p:cNvPicPr/>
          <p:nvPr/>
        </p:nvPicPr>
        <p:blipFill>
          <a:blip r:embed="rId3"/>
          <a:stretch>
            <a:fillRect/>
          </a:stretch>
        </p:blipFill>
        <p:spPr>
          <a:xfrm>
            <a:off x="1324744" y="3645024"/>
            <a:ext cx="7567736" cy="3013075"/>
          </a:xfrm>
          <a:prstGeom prst="rect">
            <a:avLst/>
          </a:prstGeom>
        </p:spPr>
      </p:pic>
    </p:spTree>
    <p:extLst>
      <p:ext uri="{BB962C8B-B14F-4D97-AF65-F5344CB8AC3E}">
        <p14:creationId xmlns:p14="http://schemas.microsoft.com/office/powerpoint/2010/main" val="19572943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332656"/>
            <a:ext cx="7416824" cy="3096344"/>
          </a:xfrm>
          <a:prstGeom prst="rect">
            <a:avLst/>
          </a:prstGeom>
        </p:spPr>
      </p:pic>
      <p:pic>
        <p:nvPicPr>
          <p:cNvPr id="3" name="Picture 2"/>
          <p:cNvPicPr/>
          <p:nvPr/>
        </p:nvPicPr>
        <p:blipFill>
          <a:blip r:embed="rId3"/>
          <a:stretch>
            <a:fillRect/>
          </a:stretch>
        </p:blipFill>
        <p:spPr>
          <a:xfrm>
            <a:off x="1331640" y="3717032"/>
            <a:ext cx="7416824" cy="2866390"/>
          </a:xfrm>
          <a:prstGeom prst="rect">
            <a:avLst/>
          </a:prstGeom>
        </p:spPr>
      </p:pic>
    </p:spTree>
    <p:extLst>
      <p:ext uri="{BB962C8B-B14F-4D97-AF65-F5344CB8AC3E}">
        <p14:creationId xmlns:p14="http://schemas.microsoft.com/office/powerpoint/2010/main" val="27665855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332656"/>
            <a:ext cx="7128792" cy="2099945"/>
          </a:xfrm>
          <a:prstGeom prst="rect">
            <a:avLst/>
          </a:prstGeom>
        </p:spPr>
      </p:pic>
      <p:pic>
        <p:nvPicPr>
          <p:cNvPr id="3" name="Picture 2"/>
          <p:cNvPicPr/>
          <p:nvPr/>
        </p:nvPicPr>
        <p:blipFill>
          <a:blip r:embed="rId3"/>
          <a:stretch>
            <a:fillRect/>
          </a:stretch>
        </p:blipFill>
        <p:spPr>
          <a:xfrm>
            <a:off x="1475656" y="2996952"/>
            <a:ext cx="6912768" cy="1826895"/>
          </a:xfrm>
          <a:prstGeom prst="rect">
            <a:avLst/>
          </a:prstGeom>
        </p:spPr>
      </p:pic>
    </p:spTree>
    <p:extLst>
      <p:ext uri="{BB962C8B-B14F-4D97-AF65-F5344CB8AC3E}">
        <p14:creationId xmlns:p14="http://schemas.microsoft.com/office/powerpoint/2010/main" val="17638410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3648" y="404664"/>
            <a:ext cx="7416824" cy="2064385"/>
          </a:xfrm>
          <a:prstGeom prst="rect">
            <a:avLst/>
          </a:prstGeom>
        </p:spPr>
      </p:pic>
      <p:pic>
        <p:nvPicPr>
          <p:cNvPr id="3" name="Picture 2"/>
          <p:cNvPicPr/>
          <p:nvPr/>
        </p:nvPicPr>
        <p:blipFill>
          <a:blip r:embed="rId3"/>
          <a:stretch>
            <a:fillRect/>
          </a:stretch>
        </p:blipFill>
        <p:spPr>
          <a:xfrm>
            <a:off x="1475656" y="2780928"/>
            <a:ext cx="7272808" cy="1781175"/>
          </a:xfrm>
          <a:prstGeom prst="rect">
            <a:avLst/>
          </a:prstGeom>
        </p:spPr>
      </p:pic>
      <p:pic>
        <p:nvPicPr>
          <p:cNvPr id="4" name="Picture 3"/>
          <p:cNvPicPr/>
          <p:nvPr/>
        </p:nvPicPr>
        <p:blipFill>
          <a:blip r:embed="rId4"/>
          <a:stretch>
            <a:fillRect/>
          </a:stretch>
        </p:blipFill>
        <p:spPr>
          <a:xfrm>
            <a:off x="1547664" y="4843111"/>
            <a:ext cx="7200800" cy="1639570"/>
          </a:xfrm>
          <a:prstGeom prst="rect">
            <a:avLst/>
          </a:prstGeom>
        </p:spPr>
      </p:pic>
    </p:spTree>
    <p:extLst>
      <p:ext uri="{BB962C8B-B14F-4D97-AF65-F5344CB8AC3E}">
        <p14:creationId xmlns:p14="http://schemas.microsoft.com/office/powerpoint/2010/main" val="41444899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31640" y="260648"/>
            <a:ext cx="7272808" cy="6264696"/>
          </a:xfrm>
          <a:prstGeom prst="rect">
            <a:avLst/>
          </a:prstGeom>
        </p:spPr>
      </p:pic>
    </p:spTree>
    <p:extLst>
      <p:ext uri="{BB962C8B-B14F-4D97-AF65-F5344CB8AC3E}">
        <p14:creationId xmlns:p14="http://schemas.microsoft.com/office/powerpoint/2010/main" val="309475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Modules</a:t>
            </a:r>
            <a:endParaRPr lang="en-US" b="1" dirty="0"/>
          </a:p>
        </p:txBody>
      </p:sp>
      <p:sp>
        <p:nvSpPr>
          <p:cNvPr id="3" name="Content Placeholder 2"/>
          <p:cNvSpPr>
            <a:spLocks noGrp="1"/>
          </p:cNvSpPr>
          <p:nvPr>
            <p:ph idx="1"/>
          </p:nvPr>
        </p:nvSpPr>
        <p:spPr/>
        <p:txBody>
          <a:bodyPr/>
          <a:lstStyle/>
          <a:p>
            <a:pPr marL="82296" indent="0">
              <a:buNone/>
            </a:pPr>
            <a:r>
              <a:rPr lang="en-US" dirty="0"/>
              <a:t>In this project we use PHP and MySQL database and it has three module i.e. Admin, Employee and User.</a:t>
            </a:r>
          </a:p>
          <a:p>
            <a:pPr marL="82296" indent="0">
              <a:buNone/>
            </a:pPr>
            <a:endParaRPr lang="en-US" dirty="0"/>
          </a:p>
        </p:txBody>
      </p:sp>
    </p:spTree>
    <p:extLst>
      <p:ext uri="{BB962C8B-B14F-4D97-AF65-F5344CB8AC3E}">
        <p14:creationId xmlns:p14="http://schemas.microsoft.com/office/powerpoint/2010/main" val="18966714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052736"/>
            <a:ext cx="7632848" cy="3330755"/>
          </a:xfrm>
          <a:prstGeom prst="rect">
            <a:avLst/>
          </a:prstGeom>
        </p:spPr>
      </p:pic>
    </p:spTree>
    <p:extLst>
      <p:ext uri="{BB962C8B-B14F-4D97-AF65-F5344CB8AC3E}">
        <p14:creationId xmlns:p14="http://schemas.microsoft.com/office/powerpoint/2010/main" val="34838930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0335"/>
            <a:ext cx="7498080" cy="936104"/>
          </a:xfrm>
        </p:spPr>
        <p:txBody>
          <a:bodyPr/>
          <a:lstStyle/>
          <a:p>
            <a:pPr algn="ctr"/>
            <a:r>
              <a:rPr lang="en-US" b="1" dirty="0"/>
              <a:t>Conclusion</a:t>
            </a:r>
            <a:endParaRPr lang="en-US" dirty="0"/>
          </a:p>
        </p:txBody>
      </p:sp>
      <p:sp>
        <p:nvSpPr>
          <p:cNvPr id="3" name="Content Placeholder 2"/>
          <p:cNvSpPr>
            <a:spLocks noGrp="1"/>
          </p:cNvSpPr>
          <p:nvPr>
            <p:ph idx="1"/>
          </p:nvPr>
        </p:nvSpPr>
        <p:spPr>
          <a:xfrm>
            <a:off x="1115616" y="836712"/>
            <a:ext cx="7818072" cy="6264696"/>
          </a:xfrm>
        </p:spPr>
        <p:txBody>
          <a:bodyPr>
            <a:normAutofit fontScale="92500" lnSpcReduction="20000"/>
          </a:bodyPr>
          <a:lstStyle/>
          <a:p>
            <a:pPr marL="82296" indent="0">
              <a:buNone/>
            </a:pPr>
            <a:endParaRPr lang="en-US" dirty="0"/>
          </a:p>
          <a:p>
            <a:pPr algn="just"/>
            <a:r>
              <a:rPr lang="en-US" dirty="0"/>
              <a:t>The project titled as </a:t>
            </a:r>
            <a:r>
              <a:rPr lang="en-US" b="1" dirty="0"/>
              <a:t>Electronic Waste System </a:t>
            </a:r>
            <a:r>
              <a:rPr lang="en-US" dirty="0"/>
              <a:t>was deeply studied and analyzed to design the code and implement. It was done under the guidance of the experienced project guide. All the current requirements and possibilities have been taken care during the project time.</a:t>
            </a:r>
          </a:p>
          <a:p>
            <a:pPr algn="just"/>
            <a:r>
              <a:rPr lang="en-US" dirty="0"/>
              <a:t>In our project, we are targeting to minimize the adverse impacts of e-waste products by using the methodology of reduce, reuse and recycle of e-waste. In our future work, we will try to integrate with other emerging technology such as block chain and also it will cover more areas.</a:t>
            </a:r>
          </a:p>
          <a:p>
            <a:pPr marL="82296" indent="0">
              <a:buNone/>
            </a:pPr>
            <a:endParaRPr lang="en-US" dirty="0"/>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r>
              <a:rPr lang="en-US" dirty="0"/>
              <a:t/>
            </a:r>
            <a:br>
              <a:rPr lang="en-US" dirty="0"/>
            </a:br>
            <a:endParaRPr lang="en-US" dirty="0"/>
          </a:p>
        </p:txBody>
      </p:sp>
      <p:sp>
        <p:nvSpPr>
          <p:cNvPr id="3" name="Content Placeholder 2"/>
          <p:cNvSpPr>
            <a:spLocks noGrp="1"/>
          </p:cNvSpPr>
          <p:nvPr>
            <p:ph idx="1"/>
          </p:nvPr>
        </p:nvSpPr>
        <p:spPr>
          <a:xfrm>
            <a:off x="1187624" y="785794"/>
            <a:ext cx="7746064" cy="5462606"/>
          </a:xfrm>
        </p:spPr>
        <p:txBody>
          <a:bodyPr>
            <a:normAutofit fontScale="85000" lnSpcReduction="20000"/>
          </a:bodyPr>
          <a:lstStyle/>
          <a:p>
            <a:pPr marL="82296" indent="0">
              <a:buNone/>
            </a:pPr>
            <a:endParaRPr lang="en-US" dirty="0"/>
          </a:p>
          <a:p>
            <a:pPr marL="82296" indent="0">
              <a:buNone/>
            </a:pPr>
            <a:r>
              <a:rPr lang="en-US" b="1" dirty="0"/>
              <a:t>For PHP</a:t>
            </a:r>
            <a:endParaRPr lang="en-US" dirty="0"/>
          </a:p>
          <a:p>
            <a:pPr lvl="0"/>
            <a:r>
              <a:rPr lang="en-US" u="sng" dirty="0">
                <a:hlinkClick r:id="rId2"/>
              </a:rPr>
              <a:t>https://www.w3schools.com/php/default.asp</a:t>
            </a:r>
            <a:endParaRPr lang="en-US" dirty="0"/>
          </a:p>
          <a:p>
            <a:pPr lvl="0"/>
            <a:r>
              <a:rPr lang="en-US" u="sng" dirty="0">
                <a:hlinkClick r:id="rId3"/>
              </a:rPr>
              <a:t>https://www.sitepoint.com/php/</a:t>
            </a:r>
            <a:endParaRPr lang="en-US" dirty="0"/>
          </a:p>
          <a:p>
            <a:pPr lvl="0"/>
            <a:r>
              <a:rPr lang="en-US" u="sng" dirty="0">
                <a:hlinkClick r:id="rId4"/>
              </a:rPr>
              <a:t>https://www.php.net/</a:t>
            </a:r>
            <a:endParaRPr lang="en-US" dirty="0"/>
          </a:p>
          <a:p>
            <a:pPr marL="82296" indent="0">
              <a:buNone/>
            </a:pPr>
            <a:r>
              <a:rPr lang="en-US" dirty="0"/>
              <a:t> </a:t>
            </a:r>
          </a:p>
          <a:p>
            <a:pPr marL="82296" indent="0">
              <a:buNone/>
            </a:pPr>
            <a:r>
              <a:rPr lang="en-US" b="1" dirty="0"/>
              <a:t> </a:t>
            </a:r>
            <a:endParaRPr lang="en-US" dirty="0"/>
          </a:p>
          <a:p>
            <a:pPr marL="82296" indent="0">
              <a:buNone/>
            </a:pPr>
            <a:r>
              <a:rPr lang="en-US" b="1" dirty="0"/>
              <a:t>For MySQL</a:t>
            </a:r>
            <a:endParaRPr lang="en-US" dirty="0"/>
          </a:p>
          <a:p>
            <a:pPr lvl="0"/>
            <a:r>
              <a:rPr lang="en-US" u="sng" dirty="0">
                <a:hlinkClick r:id="rId5"/>
              </a:rPr>
              <a:t>https://www.mysql.com/</a:t>
            </a:r>
            <a:endParaRPr lang="en-US" dirty="0"/>
          </a:p>
          <a:p>
            <a:pPr lvl="0"/>
            <a:r>
              <a:rPr lang="en-US" u="sng" dirty="0">
                <a:hlinkClick r:id="rId6"/>
              </a:rPr>
              <a:t>http://www.mysqltutorial.org</a:t>
            </a:r>
            <a:endParaRPr lang="en-US" dirty="0"/>
          </a:p>
          <a:p>
            <a:pPr marL="82296" indent="0">
              <a:buNone/>
            </a:pPr>
            <a:r>
              <a:rPr lang="en-US" b="1" dirty="0"/>
              <a:t> </a:t>
            </a:r>
            <a:endParaRPr lang="en-US" dirty="0"/>
          </a:p>
          <a:p>
            <a:pPr marL="82296" indent="0">
              <a:buNone/>
            </a:pPr>
            <a:r>
              <a:rPr lang="en-US" b="1" dirty="0"/>
              <a:t>For XAMPP</a:t>
            </a:r>
            <a:endParaRPr lang="en-US" dirty="0"/>
          </a:p>
          <a:p>
            <a:pPr lvl="0"/>
            <a:r>
              <a:rPr lang="en-US" u="sng" dirty="0">
                <a:hlinkClick r:id="rId7"/>
              </a:rPr>
              <a:t>https://www.apachefriends.org/download.html</a:t>
            </a:r>
            <a:endParaRPr lang="en-US" dirty="0"/>
          </a:p>
          <a:p>
            <a:pPr>
              <a:buNone/>
            </a:pP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2428868"/>
            <a:ext cx="7498080" cy="1143000"/>
          </a:xfrm>
        </p:spPr>
        <p:txBody>
          <a:bodyPr>
            <a:normAutofit/>
          </a:bodyPr>
          <a:lstStyle/>
          <a:p>
            <a:pPr algn="ctr"/>
            <a:r>
              <a:rPr lang="en-IN" sz="6600" b="1" dirty="0"/>
              <a:t>Thank You</a:t>
            </a:r>
            <a:endParaRPr lang="en-US" sz="66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498080" cy="714380"/>
          </a:xfrm>
        </p:spPr>
        <p:txBody>
          <a:bodyPr>
            <a:normAutofit fontScale="90000"/>
          </a:bodyPr>
          <a:lstStyle/>
          <a:p>
            <a:pPr algn="ctr"/>
            <a:r>
              <a:rPr lang="en-US" sz="3200" b="1" u="sng" dirty="0"/>
              <a:t>Admin Module</a:t>
            </a:r>
            <a:r>
              <a:rPr lang="en-US" dirty="0"/>
              <a:t/>
            </a:r>
            <a:br>
              <a:rPr lang="en-US" dirty="0"/>
            </a:br>
            <a:endParaRPr lang="en-US" dirty="0"/>
          </a:p>
        </p:txBody>
      </p:sp>
      <p:sp>
        <p:nvSpPr>
          <p:cNvPr id="3" name="Content Placeholder 2"/>
          <p:cNvSpPr>
            <a:spLocks noGrp="1"/>
          </p:cNvSpPr>
          <p:nvPr>
            <p:ph idx="1"/>
          </p:nvPr>
        </p:nvSpPr>
        <p:spPr>
          <a:xfrm>
            <a:off x="1043608" y="548680"/>
            <a:ext cx="7883200" cy="6696744"/>
          </a:xfrm>
        </p:spPr>
        <p:txBody>
          <a:bodyPr>
            <a:normAutofit fontScale="32500" lnSpcReduction="20000"/>
          </a:bodyPr>
          <a:lstStyle/>
          <a:p>
            <a:pPr lvl="0"/>
            <a:r>
              <a:rPr lang="en-US" sz="5500" b="1" dirty="0"/>
              <a:t>Dashboard</a:t>
            </a:r>
            <a:r>
              <a:rPr lang="en-US" sz="5500" dirty="0"/>
              <a:t>: In this section, admin can view total state, total city, Total Registered Users, Total Employee, Total Listed Product, New Product Listed, Assign Products, Collected Products, Product sent for recycle, Recycled Products, Rejected Product.</a:t>
            </a:r>
          </a:p>
          <a:p>
            <a:pPr lvl="0"/>
            <a:r>
              <a:rPr lang="en-US" sz="5500" b="1" dirty="0"/>
              <a:t>State</a:t>
            </a:r>
            <a:r>
              <a:rPr lang="en-US" sz="5500" dirty="0"/>
              <a:t>: In this section, admin can manage state (Add/Update/Del).</a:t>
            </a:r>
          </a:p>
          <a:p>
            <a:pPr lvl="0"/>
            <a:r>
              <a:rPr lang="en-US" sz="5500" b="1" dirty="0"/>
              <a:t>City</a:t>
            </a:r>
            <a:r>
              <a:rPr lang="en-US" sz="5500" dirty="0"/>
              <a:t>: In this section, admin can manage city (Add/Update/Del).</a:t>
            </a:r>
          </a:p>
          <a:p>
            <a:pPr lvl="0"/>
            <a:r>
              <a:rPr lang="en-US" sz="5500" b="1" dirty="0"/>
              <a:t>Employee</a:t>
            </a:r>
            <a:r>
              <a:rPr lang="en-US" sz="5500" dirty="0"/>
              <a:t>: In this section, admin can manage employee (Add/Update/Del).</a:t>
            </a:r>
          </a:p>
          <a:p>
            <a:pPr lvl="0"/>
            <a:r>
              <a:rPr lang="en-US" sz="5500" b="1" dirty="0" err="1"/>
              <a:t>Reg</a:t>
            </a:r>
            <a:r>
              <a:rPr lang="en-US" sz="5500" b="1" dirty="0"/>
              <a:t> User:</a:t>
            </a:r>
            <a:r>
              <a:rPr lang="en-US" sz="5500" dirty="0"/>
              <a:t> In this section, admin can view registered users who listed their e-waste.</a:t>
            </a:r>
          </a:p>
          <a:p>
            <a:pPr lvl="0"/>
            <a:r>
              <a:rPr lang="en-US" sz="5500" b="1" dirty="0"/>
              <a:t>Listed Products:</a:t>
            </a:r>
            <a:r>
              <a:rPr lang="en-US" sz="5500" dirty="0"/>
              <a:t> In this section, admin can view the listed product which is listed by users.</a:t>
            </a:r>
          </a:p>
          <a:p>
            <a:pPr lvl="0" fontAlgn="base"/>
            <a:r>
              <a:rPr lang="en-US" sz="5500" b="1" dirty="0"/>
              <a:t>Assigned Products:</a:t>
            </a:r>
            <a:r>
              <a:rPr lang="en-US" sz="5500" dirty="0"/>
              <a:t> In this section, admin can assign the employee for investigating the listed product.</a:t>
            </a:r>
          </a:p>
          <a:p>
            <a:pPr lvl="0" fontAlgn="base"/>
            <a:r>
              <a:rPr lang="en-US" sz="5500" b="1" dirty="0"/>
              <a:t>Unassigned Products:</a:t>
            </a:r>
            <a:r>
              <a:rPr lang="en-US" sz="5500" dirty="0"/>
              <a:t> In this section, admin can view un-assign product which is pending on administrator side.</a:t>
            </a:r>
          </a:p>
          <a:p>
            <a:pPr lvl="0" fontAlgn="base"/>
            <a:r>
              <a:rPr lang="en-US" sz="5500" b="1" dirty="0"/>
              <a:t>Product Status:</a:t>
            </a:r>
            <a:r>
              <a:rPr lang="en-US" sz="5500" dirty="0"/>
              <a:t> In this section, admin can view the status of listed product and view what action is taken by their employees.</a:t>
            </a:r>
          </a:p>
          <a:p>
            <a:pPr lvl="0" fontAlgn="base"/>
            <a:r>
              <a:rPr lang="en-US" sz="5500" b="1" dirty="0"/>
              <a:t>Pages:</a:t>
            </a:r>
            <a:r>
              <a:rPr lang="en-US" sz="5500" dirty="0"/>
              <a:t> In this section, admin can manage about us and contact us pages.</a:t>
            </a:r>
          </a:p>
          <a:p>
            <a:pPr lvl="0"/>
            <a:r>
              <a:rPr lang="en-US" sz="5500" b="1" dirty="0"/>
              <a:t>Search Listed Products:</a:t>
            </a:r>
            <a:r>
              <a:rPr lang="en-US" sz="5500" dirty="0"/>
              <a:t> In this section admin, search products request by product id, name and mobile number.</a:t>
            </a:r>
          </a:p>
          <a:p>
            <a:pPr lvl="0"/>
            <a:r>
              <a:rPr lang="en-US" sz="5500" b="1" dirty="0"/>
              <a:t>Reports:</a:t>
            </a:r>
            <a:r>
              <a:rPr lang="en-US" sz="5500" dirty="0"/>
              <a:t> In this section admin can view listed product, registered users and employees in particular period</a:t>
            </a:r>
            <a:r>
              <a:rPr lang="en-US" sz="5500" dirty="0" smtClean="0"/>
              <a:t>.</a:t>
            </a:r>
            <a:endParaRPr lang="en-US" sz="5500" dirty="0"/>
          </a:p>
          <a:p>
            <a:r>
              <a:rPr lang="en-US" sz="5500" dirty="0"/>
              <a:t>Admin can also update his profile, change the password and recover the password.</a:t>
            </a:r>
          </a:p>
          <a:p>
            <a:pPr>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340768"/>
          </a:xfrm>
        </p:spPr>
        <p:txBody>
          <a:bodyPr/>
          <a:lstStyle/>
          <a:p>
            <a:pPr algn="ctr"/>
            <a:r>
              <a:rPr lang="en-US" b="1" dirty="0" smtClean="0"/>
              <a:t>Employee Module</a:t>
            </a:r>
            <a:endParaRPr lang="en-US" b="1" dirty="0"/>
          </a:p>
        </p:txBody>
      </p:sp>
      <p:sp>
        <p:nvSpPr>
          <p:cNvPr id="3" name="Content Placeholder 2"/>
          <p:cNvSpPr>
            <a:spLocks noGrp="1"/>
          </p:cNvSpPr>
          <p:nvPr>
            <p:ph idx="1"/>
          </p:nvPr>
        </p:nvSpPr>
        <p:spPr/>
        <p:txBody>
          <a:bodyPr>
            <a:normAutofit fontScale="85000" lnSpcReduction="20000"/>
          </a:bodyPr>
          <a:lstStyle/>
          <a:p>
            <a:pPr lvl="0"/>
            <a:r>
              <a:rPr lang="en-US" b="1" dirty="0"/>
              <a:t>Dashboard</a:t>
            </a:r>
            <a:r>
              <a:rPr lang="en-US" dirty="0"/>
              <a:t>: In this section, employee can view assign product request, collected product, sent for recycle product, recycled products and rejected product by him/her.</a:t>
            </a:r>
          </a:p>
          <a:p>
            <a:pPr lvl="0"/>
            <a:r>
              <a:rPr lang="en-US" b="1" dirty="0"/>
              <a:t>Assign Request:</a:t>
            </a:r>
            <a:r>
              <a:rPr lang="en-US" dirty="0"/>
              <a:t> In this section, employee can view the details of assign products and have right to take decision to reject or collect the product.</a:t>
            </a:r>
          </a:p>
          <a:p>
            <a:pPr lvl="0"/>
            <a:r>
              <a:rPr lang="en-US" b="1" dirty="0"/>
              <a:t>Search:</a:t>
            </a:r>
            <a:r>
              <a:rPr lang="en-US" dirty="0"/>
              <a:t> In this section, employee can search assign product request by product id.</a:t>
            </a:r>
          </a:p>
          <a:p>
            <a:r>
              <a:rPr lang="en-US" dirty="0"/>
              <a:t> </a:t>
            </a:r>
          </a:p>
          <a:p>
            <a:r>
              <a:rPr lang="en-US" dirty="0"/>
              <a:t>Employee can also update his profile, change the password and recover the password.</a:t>
            </a:r>
          </a:p>
          <a:p>
            <a:pPr marL="82296" indent="0">
              <a:buNone/>
            </a:pPr>
            <a:endParaRPr lang="en-US" dirty="0"/>
          </a:p>
        </p:txBody>
      </p:sp>
    </p:spTree>
    <p:extLst>
      <p:ext uri="{BB962C8B-B14F-4D97-AF65-F5344CB8AC3E}">
        <p14:creationId xmlns:p14="http://schemas.microsoft.com/office/powerpoint/2010/main" val="2965854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14290"/>
            <a:ext cx="7498080" cy="1285884"/>
          </a:xfrm>
        </p:spPr>
        <p:txBody>
          <a:bodyPr>
            <a:normAutofit fontScale="90000"/>
          </a:bodyPr>
          <a:lstStyle/>
          <a:p>
            <a:pPr algn="ctr"/>
            <a:r>
              <a:rPr lang="en-US" b="1" dirty="0"/>
              <a:t>User  Module</a:t>
            </a:r>
            <a:r>
              <a:rPr lang="en-US" dirty="0"/>
              <a:t/>
            </a:r>
            <a:br>
              <a:rPr lang="en-US" dirty="0"/>
            </a:br>
            <a:endParaRPr lang="en-US" dirty="0"/>
          </a:p>
        </p:txBody>
      </p:sp>
      <p:sp>
        <p:nvSpPr>
          <p:cNvPr id="3" name="Content Placeholder 2"/>
          <p:cNvSpPr>
            <a:spLocks noGrp="1"/>
          </p:cNvSpPr>
          <p:nvPr>
            <p:ph idx="1"/>
          </p:nvPr>
        </p:nvSpPr>
        <p:spPr>
          <a:xfrm>
            <a:off x="1071538" y="1196752"/>
            <a:ext cx="7862150" cy="5518396"/>
          </a:xfrm>
        </p:spPr>
        <p:txBody>
          <a:bodyPr>
            <a:normAutofit/>
          </a:bodyPr>
          <a:lstStyle/>
          <a:p>
            <a:pPr lvl="0">
              <a:buNone/>
            </a:pPr>
            <a:endParaRPr lang="en-US" sz="1800" dirty="0"/>
          </a:p>
          <a:p>
            <a:pPr lvl="0">
              <a:buNone/>
            </a:pPr>
            <a:endParaRPr lang="en-US" sz="1800" dirty="0"/>
          </a:p>
          <a:p>
            <a:pPr>
              <a:buNone/>
            </a:pPr>
            <a:endParaRPr lang="en-US" sz="2000" dirty="0"/>
          </a:p>
          <a:p>
            <a:pPr>
              <a:buNone/>
            </a:pPr>
            <a:endParaRPr lang="en-US" dirty="0"/>
          </a:p>
        </p:txBody>
      </p:sp>
      <p:sp>
        <p:nvSpPr>
          <p:cNvPr id="4" name="Rectangle 3"/>
          <p:cNvSpPr/>
          <p:nvPr/>
        </p:nvSpPr>
        <p:spPr>
          <a:xfrm>
            <a:off x="1331640" y="960632"/>
            <a:ext cx="7602048" cy="3343992"/>
          </a:xfrm>
          <a:prstGeom prst="rect">
            <a:avLst/>
          </a:prstGeom>
        </p:spPr>
        <p:txBody>
          <a:bodyPr wrap="square">
            <a:spAutoFit/>
          </a:bodyPr>
          <a:lstStyle/>
          <a:p>
            <a:pPr marL="342900" marR="0" lvl="0" indent="-342900">
              <a:lnSpc>
                <a:spcPct val="115000"/>
              </a:lnSpc>
              <a:spcBef>
                <a:spcPts val="0"/>
              </a:spcBef>
              <a:spcAft>
                <a:spcPts val="1000"/>
              </a:spcAft>
              <a:buFont typeface="Courier New" panose="02070309020205020404" pitchFamily="49" charset="0"/>
              <a:buChar char="o"/>
              <a:tabLst>
                <a:tab pos="457200" algn="l"/>
              </a:tabLst>
            </a:pPr>
            <a:r>
              <a:rPr lang="en-US" b="1" dirty="0">
                <a:latin typeface="Calibri" panose="020F0502020204030204" pitchFamily="34" charset="0"/>
                <a:ea typeface="Times New Roman" panose="02020603050405020304" pitchFamily="18" charset="0"/>
              </a:rPr>
              <a:t>Dashboard</a:t>
            </a:r>
            <a:r>
              <a:rPr lang="en-US" dirty="0">
                <a:latin typeface="Calibri" panose="020F0502020204030204" pitchFamily="34" charset="0"/>
                <a:ea typeface="Times New Roman" panose="02020603050405020304" pitchFamily="18" charset="0"/>
              </a:rPr>
              <a:t>: </a:t>
            </a:r>
            <a:r>
              <a:rPr lang="en-US" dirty="0">
                <a:solidFill>
                  <a:srgbClr val="000000"/>
                </a:solidFill>
                <a:latin typeface="Calibri" panose="020F0502020204030204" pitchFamily="34" charset="0"/>
                <a:ea typeface="Times New Roman" panose="02020603050405020304" pitchFamily="18" charset="0"/>
              </a:rPr>
              <a:t>In this section, user can view assign product request, collected product, sent for recycle product, recycled products, rejected product and pending product which is listed by him/her.</a:t>
            </a:r>
            <a:endParaRPr lang="en-US" sz="1600" dirty="0">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Courier New" panose="02070309020205020404" pitchFamily="49" charset="0"/>
              <a:buChar char="o"/>
              <a:tabLst>
                <a:tab pos="457200" algn="l"/>
              </a:tabLst>
            </a:pPr>
            <a:r>
              <a:rPr lang="en-US" b="1" dirty="0">
                <a:latin typeface="Calibri" panose="020F0502020204030204" pitchFamily="34" charset="0"/>
                <a:ea typeface="Times New Roman" panose="02020603050405020304" pitchFamily="18" charset="0"/>
              </a:rPr>
              <a:t>List Your Products:</a:t>
            </a:r>
            <a:r>
              <a:rPr lang="en-US" dirty="0">
                <a:latin typeface="Calibri" panose="020F0502020204030204" pitchFamily="34" charset="0"/>
                <a:ea typeface="Times New Roman" panose="02020603050405020304" pitchFamily="18" charset="0"/>
              </a:rPr>
              <a:t> In this section, user can list the electronic product details and manage that product.</a:t>
            </a:r>
            <a:endParaRPr lang="en-US" sz="1600" dirty="0">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Courier New" panose="02070309020205020404" pitchFamily="49" charset="0"/>
              <a:buChar char="o"/>
              <a:tabLst>
                <a:tab pos="457200" algn="l"/>
              </a:tabLst>
            </a:pPr>
            <a:r>
              <a:rPr lang="en-US" b="1" dirty="0">
                <a:latin typeface="Calibri" panose="020F0502020204030204" pitchFamily="34" charset="0"/>
                <a:ea typeface="Times New Roman" panose="02020603050405020304" pitchFamily="18" charset="0"/>
              </a:rPr>
              <a:t>Product Status:</a:t>
            </a:r>
            <a:r>
              <a:rPr lang="en-US" dirty="0">
                <a:latin typeface="Calibri" panose="020F0502020204030204" pitchFamily="34" charset="0"/>
                <a:ea typeface="Times New Roman" panose="02020603050405020304" pitchFamily="18" charset="0"/>
              </a:rPr>
              <a:t> In this section, user can view the status of products which is listed by him/her.</a:t>
            </a:r>
            <a:endParaRPr lang="en-US" sz="1600" dirty="0">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Courier New" panose="02070309020205020404" pitchFamily="49" charset="0"/>
              <a:buChar char="o"/>
              <a:tabLst>
                <a:tab pos="457200" algn="l"/>
              </a:tabLst>
            </a:pPr>
            <a:r>
              <a:rPr lang="en-US" b="1" dirty="0">
                <a:solidFill>
                  <a:srgbClr val="000000"/>
                </a:solidFill>
                <a:latin typeface="Calibri" panose="020F0502020204030204" pitchFamily="34" charset="0"/>
                <a:ea typeface="Times New Roman" panose="02020603050405020304" pitchFamily="18" charset="0"/>
              </a:rPr>
              <a:t>Search:</a:t>
            </a:r>
            <a:r>
              <a:rPr lang="en-US" dirty="0">
                <a:latin typeface="Calibri" panose="020F0502020204030204" pitchFamily="34" charset="0"/>
                <a:ea typeface="Times New Roman" panose="02020603050405020304" pitchFamily="18" charset="0"/>
              </a:rPr>
              <a:t> In this section, user can search listed product request by product id which is provided by administrator.</a:t>
            </a:r>
            <a:endParaRPr lang="en-US" sz="1600" dirty="0">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u="sng" dirty="0"/>
              <a:t>Requirement Specification</a:t>
            </a:r>
            <a:r>
              <a:rPr lang="en-US" dirty="0"/>
              <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a16="http://schemas.microsoft.com/office/drawing/2014/main" xmlns=""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2086</TotalTime>
  <Words>1107</Words>
  <Application>Microsoft Office PowerPoint</Application>
  <PresentationFormat>On-screen Show (4:3)</PresentationFormat>
  <Paragraphs>132</Paragraphs>
  <Slides>53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Calibri</vt:lpstr>
      <vt:lpstr>Courier New</vt:lpstr>
      <vt:lpstr>Gill Sans MT</vt:lpstr>
      <vt:lpstr>Times New Roman</vt:lpstr>
      <vt:lpstr>Verdana</vt:lpstr>
      <vt:lpstr>Wingdings</vt:lpstr>
      <vt:lpstr>Wingdings 2</vt:lpstr>
      <vt:lpstr>Solstice</vt:lpstr>
      <vt:lpstr>Electronic-Waste System  Developed in PHP &amp; MySQL </vt:lpstr>
      <vt:lpstr>Abstract </vt:lpstr>
      <vt:lpstr>    Introduction</vt:lpstr>
      <vt:lpstr>Scope of the Project</vt:lpstr>
      <vt:lpstr>Modules</vt:lpstr>
      <vt:lpstr>Admin Module </vt:lpstr>
      <vt:lpstr>Employee Module</vt:lpstr>
      <vt:lpstr>User  Module </vt:lpstr>
      <vt:lpstr>Requirement Specification </vt:lpstr>
      <vt:lpstr>Continue.....</vt:lpstr>
      <vt:lpstr>Use Case Diagram</vt:lpstr>
      <vt:lpstr>Continue.......</vt:lpstr>
      <vt:lpstr>Continue.......</vt:lpstr>
      <vt:lpstr>Schema Diagram</vt:lpstr>
      <vt:lpstr>ER Diagram</vt:lpstr>
      <vt:lpstr>Class Diagram</vt:lpstr>
      <vt:lpstr>Data Flow Diagrams</vt:lpstr>
      <vt:lpstr>PowerPoint Presentation</vt:lpstr>
      <vt:lpstr>PowerPoint Presentation</vt:lpstr>
      <vt:lpstr>PowerPoint Presentation</vt:lpstr>
      <vt:lpstr>PowerPoint Presentation</vt:lpstr>
      <vt:lpstr>Implementation and  System Testing </vt:lpstr>
      <vt:lpstr>Project Screens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Microsoft account</cp:lastModifiedBy>
  <cp:revision>49</cp:revision>
  <dcterms:created xsi:type="dcterms:W3CDTF">2021-11-06T13:13:02Z</dcterms:created>
  <dcterms:modified xsi:type="dcterms:W3CDTF">2024-02-06T15:30:56Z</dcterms:modified>
</cp:coreProperties>
</file>